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8" r:id="rId2"/>
    <p:sldId id="263" r:id="rId3"/>
    <p:sldId id="280" r:id="rId4"/>
    <p:sldId id="281" r:id="rId5"/>
    <p:sldId id="270" r:id="rId6"/>
    <p:sldId id="264" r:id="rId7"/>
    <p:sldId id="268" r:id="rId8"/>
    <p:sldId id="272" r:id="rId9"/>
    <p:sldId id="282" r:id="rId10"/>
    <p:sldId id="283" r:id="rId11"/>
    <p:sldId id="265" r:id="rId12"/>
    <p:sldId id="284" r:id="rId13"/>
    <p:sldId id="273" r:id="rId14"/>
    <p:sldId id="266" r:id="rId15"/>
    <p:sldId id="285" r:id="rId16"/>
    <p:sldId id="274" r:id="rId17"/>
    <p:sldId id="286" r:id="rId18"/>
    <p:sldId id="287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57D"/>
    <a:srgbClr val="2F5597"/>
    <a:srgbClr val="8E0000"/>
    <a:srgbClr val="C00000"/>
    <a:srgbClr val="007A37"/>
    <a:srgbClr val="26262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7283" autoAdjust="0"/>
  </p:normalViewPr>
  <p:slideViewPr>
    <p:cSldViewPr snapToGrid="0">
      <p:cViewPr varScale="1">
        <p:scale>
          <a:sx n="115" d="100"/>
          <a:sy n="115" d="100"/>
        </p:scale>
        <p:origin x="14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0093c6c-aad3-47c8-981f-e49faae5c851" providerId="ADAL" clId="{3552CE5B-0803-49BD-A011-F4C75B92F40C}"/>
    <pc:docChg chg="undo custSel addSld delSld modSld sldOrd modMainMaster">
      <pc:chgData name=" " userId="f0093c6c-aad3-47c8-981f-e49faae5c851" providerId="ADAL" clId="{3552CE5B-0803-49BD-A011-F4C75B92F40C}" dt="2018-03-30T07:15:40.962" v="1416" actId="20577"/>
      <pc:docMkLst>
        <pc:docMk/>
      </pc:docMkLst>
      <pc:sldChg chg="addSp delSp modSp add ord setBg">
        <pc:chgData name=" " userId="f0093c6c-aad3-47c8-981f-e49faae5c851" providerId="ADAL" clId="{3552CE5B-0803-49BD-A011-F4C75B92F40C}" dt="2018-03-27T00:38:41.445" v="1344" actId="20577"/>
        <pc:sldMkLst>
          <pc:docMk/>
          <pc:sldMk cId="2246420157" sldId="258"/>
        </pc:sldMkLst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2" creationId="{C41839B2-9574-45A3-86A5-120EC6D99448}"/>
          </ac:spMkLst>
        </pc:spChg>
        <pc:spChg chg="del">
          <ac:chgData name=" " userId="f0093c6c-aad3-47c8-981f-e49faae5c851" providerId="ADAL" clId="{3552CE5B-0803-49BD-A011-F4C75B92F40C}" dt="2018-03-20T14:53:30.039" v="7" actId="1076"/>
          <ac:spMkLst>
            <pc:docMk/>
            <pc:sldMk cId="2246420157" sldId="258"/>
            <ac:spMk id="3" creationId="{B61E9B95-8997-448C-B2B4-743B3825B178}"/>
          </ac:spMkLst>
        </pc:spChg>
        <pc:spChg chg="add mod">
          <ac:chgData name=" " userId="f0093c6c-aad3-47c8-981f-e49faae5c851" providerId="ADAL" clId="{3552CE5B-0803-49BD-A011-F4C75B92F40C}" dt="2018-03-20T15:06:22.538" v="575" actId="1076"/>
          <ac:spMkLst>
            <pc:docMk/>
            <pc:sldMk cId="2246420157" sldId="258"/>
            <ac:spMk id="4" creationId="{297B266B-454F-4384-9299-CAA392AE696C}"/>
          </ac:spMkLst>
        </pc:spChg>
        <pc:spChg chg="add mod">
          <ac:chgData name=" " userId="f0093c6c-aad3-47c8-981f-e49faae5c851" providerId="ADAL" clId="{3552CE5B-0803-49BD-A011-F4C75B92F40C}" dt="2018-03-27T00:38:41.445" v="1344" actId="20577"/>
          <ac:spMkLst>
            <pc:docMk/>
            <pc:sldMk cId="2246420157" sldId="258"/>
            <ac:spMk id="5" creationId="{8BBE39C0-6495-4183-BFB1-9BFE1FCE1A8D}"/>
          </ac:spMkLst>
        </pc:spChg>
        <pc:spChg chg="add mod">
          <ac:chgData name=" " userId="f0093c6c-aad3-47c8-981f-e49faae5c851" providerId="ADAL" clId="{3552CE5B-0803-49BD-A011-F4C75B92F40C}" dt="2018-03-20T15:07:00.657" v="635" actId="1076"/>
          <ac:spMkLst>
            <pc:docMk/>
            <pc:sldMk cId="2246420157" sldId="258"/>
            <ac:spMk id="6" creationId="{B7A83288-CB94-4DEC-93DC-003FE99C71B6}"/>
          </ac:spMkLst>
        </pc:spChg>
      </pc:sldChg>
      <pc:sldMasterChg chg="setBg modSldLayout">
        <pc:chgData name=" " userId="f0093c6c-aad3-47c8-981f-e49faae5c851" providerId="ADAL" clId="{3552CE5B-0803-49BD-A011-F4C75B92F40C}" dt="2018-03-21T12:38:58.515" v="1275" actId="1076"/>
        <pc:sldMasterMkLst>
          <pc:docMk/>
          <pc:sldMasterMk cId="3239988813" sldId="2147483672"/>
        </pc:sldMasterMkLst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737400048" sldId="2147483673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264563842" sldId="2147483674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629879228" sldId="2147483675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400720129" sldId="2147483676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163103587" sldId="2147483677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03399373" sldId="2147483678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3117875209" sldId="2147483679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552109605" sldId="2147483680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2212630364" sldId="2147483681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1846482362" sldId="2147483682"/>
          </pc:sldLayoutMkLst>
        </pc:sldLayoutChg>
        <pc:sldLayoutChg chg="setBg">
          <pc:chgData name=" " userId="f0093c6c-aad3-47c8-981f-e49faae5c851" providerId="ADAL" clId="{3552CE5B-0803-49BD-A011-F4C75B92F40C}" dt="2018-03-21T12:38:58.515" v="1275" actId="1076"/>
          <pc:sldLayoutMkLst>
            <pc:docMk/>
            <pc:sldMasterMk cId="3239988813" sldId="2147483672"/>
            <pc:sldLayoutMk cId="47878846" sldId="2147483683"/>
          </pc:sldLayoutMkLst>
        </pc:sldLayoutChg>
      </pc:sldMasterChg>
    </pc:docChg>
  </pc:docChgLst>
  <pc:docChgLst>
    <pc:chgData name=" " userId="f0093c6c-aad3-47c8-981f-e49faae5c851" providerId="ADAL" clId="{B65169D4-58A5-4377-916D-9049F8FD685F}"/>
    <pc:docChg chg="custSel modSld">
      <pc:chgData name=" " userId="f0093c6c-aad3-47c8-981f-e49faae5c851" providerId="ADAL" clId="{B65169D4-58A5-4377-916D-9049F8FD685F}" dt="2018-04-03T05:37:48.757" v="78"/>
      <pc:docMkLst>
        <pc:docMk/>
      </pc:docMkLst>
      <pc:sldChg chg="modSp">
        <pc:chgData name=" " userId="f0093c6c-aad3-47c8-981f-e49faae5c851" providerId="ADAL" clId="{B65169D4-58A5-4377-916D-9049F8FD685F}" dt="2018-04-03T05:31:18.998" v="34" actId="20577"/>
        <pc:sldMkLst>
          <pc:docMk/>
          <pc:sldMk cId="523224847" sldId="270"/>
        </pc:sldMkLst>
        <pc:spChg chg="mod">
          <ac:chgData name=" " userId="f0093c6c-aad3-47c8-981f-e49faae5c851" providerId="ADAL" clId="{B65169D4-58A5-4377-916D-9049F8FD685F}" dt="2018-04-03T05:31:18.998" v="34" actId="20577"/>
          <ac:spMkLst>
            <pc:docMk/>
            <pc:sldMk cId="523224847" sldId="270"/>
            <ac:spMk id="4" creationId="{B7FE81CF-4DDC-4B5E-8304-6A1BFD48C76B}"/>
          </ac:spMkLst>
        </pc:spChg>
        <pc:spChg chg="mod">
          <ac:chgData name=" " userId="f0093c6c-aad3-47c8-981f-e49faae5c851" providerId="ADAL" clId="{B65169D4-58A5-4377-916D-9049F8FD685F}" dt="2018-04-03T05:30:59.496" v="15" actId="20577"/>
          <ac:spMkLst>
            <pc:docMk/>
            <pc:sldMk cId="523224847" sldId="270"/>
            <ac:spMk id="10" creationId="{9800C6B1-C350-4C6A-92E3-AAD83D06D33A}"/>
          </ac:spMkLst>
        </pc:spChg>
        <pc:spChg chg="mod">
          <ac:chgData name=" " userId="f0093c6c-aad3-47c8-981f-e49faae5c851" providerId="ADAL" clId="{B65169D4-58A5-4377-916D-9049F8FD685F}" dt="2018-04-03T05:31:13.144" v="32" actId="20577"/>
          <ac:spMkLst>
            <pc:docMk/>
            <pc:sldMk cId="523224847" sldId="270"/>
            <ac:spMk id="149" creationId="{0253AB35-29F0-465C-B472-8980F74A41D8}"/>
          </ac:spMkLst>
        </pc:spChg>
        <pc:picChg chg="mod">
          <ac:chgData name=" " userId="f0093c6c-aad3-47c8-981f-e49faae5c851" providerId="ADAL" clId="{B65169D4-58A5-4377-916D-9049F8FD685F}" dt="2018-04-03T05:30:53.322" v="0" actId="1076"/>
          <ac:picMkLst>
            <pc:docMk/>
            <pc:sldMk cId="523224847" sldId="270"/>
            <ac:picMk id="85" creationId="{78D512F8-1D8A-4EC7-BEDD-E4F701654E67}"/>
          </ac:picMkLst>
        </pc:picChg>
      </pc:sldChg>
      <pc:sldChg chg="modSp">
        <pc:chgData name=" " userId="f0093c6c-aad3-47c8-981f-e49faae5c851" providerId="ADAL" clId="{B65169D4-58A5-4377-916D-9049F8FD685F}" dt="2018-04-03T05:37:30.801" v="74" actId="1036"/>
        <pc:sldMkLst>
          <pc:docMk/>
          <pc:sldMk cId="2694536737" sldId="272"/>
        </pc:sldMkLst>
        <pc:spChg chg="mod">
          <ac:chgData name=" " userId="f0093c6c-aad3-47c8-981f-e49faae5c851" providerId="ADAL" clId="{B65169D4-58A5-4377-916D-9049F8FD685F}" dt="2018-04-03T05:37:30.801" v="74" actId="1036"/>
          <ac:spMkLst>
            <pc:docMk/>
            <pc:sldMk cId="2694536737" sldId="272"/>
            <ac:spMk id="10" creationId="{9800C6B1-C350-4C6A-92E3-AAD83D06D33A}"/>
          </ac:spMkLst>
        </pc:spChg>
        <pc:picChg chg="mod">
          <ac:chgData name=" " userId="f0093c6c-aad3-47c8-981f-e49faae5c851" providerId="ADAL" clId="{B65169D4-58A5-4377-916D-9049F8FD685F}" dt="2018-04-03T05:37:30.801" v="74" actId="1036"/>
          <ac:picMkLst>
            <pc:docMk/>
            <pc:sldMk cId="2694536737" sldId="272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1.359" v="76"/>
        <pc:sldMkLst>
          <pc:docMk/>
          <pc:sldMk cId="1893829729" sldId="273"/>
        </pc:sldMkLst>
        <pc:spChg chg="del">
          <ac:chgData name=" " userId="f0093c6c-aad3-47c8-981f-e49faae5c851" providerId="ADAL" clId="{B65169D4-58A5-4377-916D-9049F8FD685F}" dt="2018-04-03T05:37:40.950" v="75" actId="478"/>
          <ac:spMkLst>
            <pc:docMk/>
            <pc:sldMk cId="1893829729" sldId="273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1.359" v="76"/>
          <ac:spMkLst>
            <pc:docMk/>
            <pc:sldMk cId="1893829729" sldId="273"/>
            <ac:spMk id="48" creationId="{B48312A2-7272-45BF-B0D6-71A11BC6A6D0}"/>
          </ac:spMkLst>
        </pc:spChg>
        <pc:picChg chg="add">
          <ac:chgData name=" " userId="f0093c6c-aad3-47c8-981f-e49faae5c851" providerId="ADAL" clId="{B65169D4-58A5-4377-916D-9049F8FD685F}" dt="2018-04-03T05:37:41.359" v="76"/>
          <ac:picMkLst>
            <pc:docMk/>
            <pc:sldMk cId="1893829729" sldId="273"/>
            <ac:picMk id="50" creationId="{6BCC6638-1C43-499E-AFBC-ABBFC4AE43C8}"/>
          </ac:picMkLst>
        </pc:picChg>
        <pc:picChg chg="del">
          <ac:chgData name=" " userId="f0093c6c-aad3-47c8-981f-e49faae5c851" providerId="ADAL" clId="{B65169D4-58A5-4377-916D-9049F8FD685F}" dt="2018-04-03T05:37:40.950" v="75" actId="478"/>
          <ac:picMkLst>
            <pc:docMk/>
            <pc:sldMk cId="1893829729" sldId="273"/>
            <ac:picMk id="85" creationId="{78D512F8-1D8A-4EC7-BEDD-E4F701654E67}"/>
          </ac:picMkLst>
        </pc:picChg>
      </pc:sldChg>
      <pc:sldChg chg="addSp delSp">
        <pc:chgData name=" " userId="f0093c6c-aad3-47c8-981f-e49faae5c851" providerId="ADAL" clId="{B65169D4-58A5-4377-916D-9049F8FD685F}" dt="2018-04-03T05:37:48.757" v="78"/>
        <pc:sldMkLst>
          <pc:docMk/>
          <pc:sldMk cId="2723081613" sldId="274"/>
        </pc:sldMkLst>
        <pc:spChg chg="del">
          <ac:chgData name=" " userId="f0093c6c-aad3-47c8-981f-e49faae5c851" providerId="ADAL" clId="{B65169D4-58A5-4377-916D-9049F8FD685F}" dt="2018-04-03T05:37:48.284" v="77" actId="478"/>
          <ac:spMkLst>
            <pc:docMk/>
            <pc:sldMk cId="2723081613" sldId="274"/>
            <ac:spMk id="10" creationId="{9800C6B1-C350-4C6A-92E3-AAD83D06D33A}"/>
          </ac:spMkLst>
        </pc:spChg>
        <pc:spChg chg="add">
          <ac:chgData name=" " userId="f0093c6c-aad3-47c8-981f-e49faae5c851" providerId="ADAL" clId="{B65169D4-58A5-4377-916D-9049F8FD685F}" dt="2018-04-03T05:37:48.757" v="78"/>
          <ac:spMkLst>
            <pc:docMk/>
            <pc:sldMk cId="2723081613" sldId="274"/>
            <ac:spMk id="45" creationId="{5EFFE514-C70C-4FA9-8C34-7432AEC136CC}"/>
          </ac:spMkLst>
        </pc:spChg>
        <pc:picChg chg="add">
          <ac:chgData name=" " userId="f0093c6c-aad3-47c8-981f-e49faae5c851" providerId="ADAL" clId="{B65169D4-58A5-4377-916D-9049F8FD685F}" dt="2018-04-03T05:37:48.757" v="78"/>
          <ac:picMkLst>
            <pc:docMk/>
            <pc:sldMk cId="2723081613" sldId="274"/>
            <ac:picMk id="46" creationId="{F39E84B8-3500-45F5-A6C2-5D14741EEE90}"/>
          </ac:picMkLst>
        </pc:picChg>
        <pc:picChg chg="del">
          <ac:chgData name=" " userId="f0093c6c-aad3-47c8-981f-e49faae5c851" providerId="ADAL" clId="{B65169D4-58A5-4377-916D-9049F8FD685F}" dt="2018-04-03T05:37:48.284" v="77" actId="478"/>
          <ac:picMkLst>
            <pc:docMk/>
            <pc:sldMk cId="2723081613" sldId="274"/>
            <ac:picMk id="85" creationId="{78D512F8-1D8A-4EC7-BEDD-E4F701654E67}"/>
          </ac:picMkLst>
        </pc:picChg>
      </pc:sldChg>
    </pc:docChg>
  </pc:docChgLst>
  <pc:docChgLst>
    <pc:chgData name="Eugene CHOY Wen Jia" userId="f0093c6c-aad3-47c8-981f-e49faae5c851" providerId="ADAL" clId="{B65169D4-58A5-4377-916D-9049F8FD685F}"/>
    <pc:docChg chg="undo custSel addSld modSld sldOrd">
      <pc:chgData name="Eugene CHOY Wen Jia" userId="f0093c6c-aad3-47c8-981f-e49faae5c851" providerId="ADAL" clId="{B65169D4-58A5-4377-916D-9049F8FD685F}" dt="2018-03-30T10:49:47.921" v="385" actId="20577"/>
      <pc:docMkLst>
        <pc:docMk/>
      </pc:docMkLst>
    </pc:docChg>
  </pc:docChgLst>
  <pc:docChgLst>
    <pc:chgData name="Eugene CHOY Wen Jia" userId="f0093c6c-aad3-47c8-981f-e49faae5c851" providerId="ADAL" clId="{3552CE5B-0803-49BD-A011-F4C75B92F40C}"/>
    <pc:docChg chg="undo custSel modSld">
      <pc:chgData name="Eugene CHOY Wen Jia" userId="f0093c6c-aad3-47c8-981f-e49faae5c851" providerId="ADAL" clId="{3552CE5B-0803-49BD-A011-F4C75B92F40C}" dt="2018-03-20T07:13:31.677" v="321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D29A-BED7-4F52-827A-C7D8A439955D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0950B-CCD5-4407-A111-A6EE205BB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7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0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3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0950B-CCD5-4407-A111-A6EE205BBF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4D4C-B9C8-4652-9D85-1515BC47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52E6C-8179-4AD2-863A-2F9FDC72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BD62-E395-47CF-8845-84DF3AF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093C9-DD5A-41E7-B1B7-AACBE679DABC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49D9-71B1-4677-8E78-173171A6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7378-E3DA-4C36-BA66-A2FAD29F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3337-E77D-4289-9A76-74D03A24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3170-4355-4BF1-AA6A-036205037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70FD-1A72-48FE-BE41-DDAE766D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7BB0E-96ED-45F6-A6B1-F602C45B96E8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5167-218F-4C84-BA0B-732561F2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0EE18-D228-4C77-BC3B-6C6C0F8E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B4168-0F36-4F09-8EBF-56FC5D5C7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8F856-1EFA-43E3-8780-7D3A4D441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161C-2C5A-4B36-BE1A-5A866BCE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6AF-8569-4CC2-8E54-89036B7A287F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B1D3D-E696-49F9-AD42-BD2225918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B173-CE71-4330-BF58-F5B8021B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D918-9966-4FFA-A65D-3E7D336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8ED7-15D0-491E-93B1-D4BF650E9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9596-C5A5-452B-92DD-6870A9EE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2821-646C-4321-AE3A-446F80A41368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F765-C380-4FEC-8795-6137D1C7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B3359-B8BF-4284-87E5-B354616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D29D-E3B2-4A7C-8FF3-DB1FE1B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23E7-29F2-4616-99F9-F64FF463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1359-469C-414D-8030-3FFF366D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8C4C-B400-4808-B35F-9A7A39D253D6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70D-59A1-4AA1-B8ED-E47E7B6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9AAD-4527-4528-AD9E-24B56DB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6A68-8F15-4D2C-B21F-74D0D4DC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ED16-5AE1-4DF7-9533-6B071AA33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71898-9DC1-4A10-ADF2-EC82B1DF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672DE-D521-4B9C-9153-53807D8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B6F9-AAC0-4D82-94A7-96B730AC21AA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D3D79-4044-452A-A820-793592BE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F1579-32E4-4390-ADA2-9CE129D0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2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0B04-3991-42CC-A9A5-62B3997E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EA3A-29D7-4E6C-B2D5-CBB3F3FF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4565-630F-4FB8-A695-5DAA38B8C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7F8AF-4897-46CC-B3BC-39AB26247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37E1D-9FE8-4CCA-A528-F5C46B85A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0F8B2E-28D1-49C3-9DD1-50F29E2A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660C-E901-4C18-8E36-6234186A6791}" type="datetime1">
              <a:rPr lang="en-US" smtClean="0"/>
              <a:t>03-Apr-18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1631D-B08E-4053-8A2D-BBC7C953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5601F-30E0-4BF9-9395-5B085300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F9B49-7504-40F7-8131-9A1CECC6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7528E-918A-4A71-A23D-ED993F55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6226-0C6A-47A1-BA61-1B7EEE92C655}" type="datetime1">
              <a:rPr lang="en-US" smtClean="0"/>
              <a:t>03-Apr-18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FB4E0-D88F-40D2-8EC3-B95DF86D0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B6A4-6699-49DA-8938-D36CB555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25AE-5E36-4298-8F14-D3035C8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475F9-5133-4CA4-AD55-F57886B81BC2}" type="datetime1">
              <a:rPr lang="en-US" smtClean="0"/>
              <a:t>03-Apr-18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FC1C9-01C5-4F79-AD33-D39C0ABB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80E0-8674-4997-A8C5-A2EFEC59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5074-5138-420D-9677-5C6A4160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1D4CF-00F7-460C-B4AC-94F62B1F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4C5A-71C5-4DA1-80AB-B3222ABE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9C58-6EE3-4705-B6BA-AEB545B3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33AD-24C0-4DA1-B1D9-7F0B3F27B2C0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250C-4995-44C5-B16A-81362E56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515B-C22F-4C4C-A303-DBF40A6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F66C-4D09-4944-851B-9FA8AD1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5CE3D-75CE-4A52-83F1-BEE53C863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F40A-F398-4824-ABBC-ACE668A9A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232C-06BD-4DCE-BC29-F7CC2E17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B65C6-9547-43DB-9887-C3ECCF069C4C}" type="datetime1">
              <a:rPr lang="en-US" smtClean="0"/>
              <a:t>03-Apr-18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34C76-C2EB-41C9-9E5C-190BB15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6B7B-6233-4A58-AD49-8150F788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3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B395EB-1B1C-43AE-B329-0CF6815D3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64BAB-7C7A-4F82-AC60-FDDDF9CD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03C56-C35D-4FA6-814C-A06B5B57F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A25AA-1118-41DC-8E11-3AF3DA0A9C57}" type="datetime1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477D0-FABC-458A-99E7-765FED4A3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C605C-E15B-4211-BFCB-3BD2EED64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030C-4201-47B6-B1EC-9C151A8AE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8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436DD-8E63-4F20-B1DD-51A68F735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7151" r="1524" b="2013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BBE39C0-6495-4183-BFB1-9BFE1FCE1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07095"/>
            <a:ext cx="3293807" cy="1740849"/>
          </a:xfrm>
          <a:solidFill>
            <a:srgbClr val="2F5597">
              <a:alpha val="61176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marL="288000"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Eugene Choy Wen Jia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Min Kit Winston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Ho Wei Hong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Sim Li Jin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Yin Yukun</a:t>
            </a:r>
            <a:b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Yong Fu Xiang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B266B-454F-4384-9299-CAA392AE6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56" y="1186250"/>
            <a:ext cx="6524652" cy="720928"/>
          </a:xfrm>
          <a:solidFill>
            <a:srgbClr val="C00000"/>
          </a:solidFill>
          <a:ln>
            <a:noFill/>
          </a:ln>
        </p:spPr>
        <p:txBody>
          <a:bodyPr anchor="ctr">
            <a:noAutofit/>
          </a:bodyPr>
          <a:lstStyle/>
          <a:p>
            <a:pPr marL="288000" algn="l"/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EI Project Demonstration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69ADF9-F4B2-48FA-BD04-EC26B51E1BC1}"/>
              </a:ext>
            </a:extLst>
          </p:cNvPr>
          <p:cNvSpPr txBox="1">
            <a:spLocks/>
          </p:cNvSpPr>
          <p:nvPr/>
        </p:nvSpPr>
        <p:spPr>
          <a:xfrm>
            <a:off x="-6155" y="2046747"/>
            <a:ext cx="5148524" cy="62077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Public Transport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D9D5F-022E-4B02-8B4A-7D447A7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749FD-8A17-4502-8F93-DCD45C7B499C}"/>
              </a:ext>
            </a:extLst>
          </p:cNvPr>
          <p:cNvSpPr txBox="1">
            <a:spLocks/>
          </p:cNvSpPr>
          <p:nvPr/>
        </p:nvSpPr>
        <p:spPr>
          <a:xfrm>
            <a:off x="-6156" y="4687514"/>
            <a:ext cx="1795627" cy="494086"/>
          </a:xfrm>
          <a:prstGeom prst="rect">
            <a:avLst/>
          </a:prstGeom>
          <a:solidFill>
            <a:srgbClr val="57257D">
              <a:alpha val="6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algn="l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</a:t>
            </a:r>
          </a:p>
        </p:txBody>
      </p:sp>
    </p:spTree>
    <p:extLst>
      <p:ext uri="{BB962C8B-B14F-4D97-AF65-F5344CB8AC3E}">
        <p14:creationId xmlns:p14="http://schemas.microsoft.com/office/powerpoint/2010/main" val="22464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213A9-4DDD-47F5-9887-591780970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684" y="0"/>
            <a:ext cx="60658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5314122" y="331303"/>
            <a:ext cx="3485321" cy="38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2"/>
            <a:ext cx="10515600" cy="1133475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Weather Reporting Process</a:t>
            </a:r>
            <a:endParaRPr lang="en-SG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57257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57257D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57257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77D24-0529-463A-9EF5-7E5F1BA9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49" y="1943099"/>
            <a:ext cx="838244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1F18-8893-40BE-9041-1222A782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13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8312A2-7272-45BF-B0D6-71A11BC6A6D0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C6638-1C43-499E-AFBC-ABBFC4AE43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2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2938"/>
            <a:ext cx="10515600" cy="1052123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Schedule Polling Process</a:t>
            </a:r>
            <a:endParaRPr lang="en-SG" b="1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15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EA25F-0FDA-486C-B4F5-C4F8E2BA60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37" y="1754428"/>
            <a:ext cx="9080163" cy="4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4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FC19-9FD6-460D-85A7-417D20163F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123" y="3385914"/>
            <a:ext cx="2042337" cy="11461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3B54-AFB0-48F8-9A06-871BB030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16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FE514-C70C-4FA9-8C34-7432AEC136CC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39E84B8-3500-45F5-A6C2-5D14741EE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E62E-40BD-A4DD-7170DCBBAC45}"/>
              </a:ext>
            </a:extLst>
          </p:cNvPr>
          <p:cNvPicPr/>
          <p:nvPr/>
        </p:nvPicPr>
        <p:blipFill rotWithShape="1">
          <a:blip r:embed="rId2"/>
          <a:srcRect r="13084"/>
          <a:stretch/>
        </p:blipFill>
        <p:spPr>
          <a:xfrm>
            <a:off x="1093838" y="1533252"/>
            <a:ext cx="4226626" cy="214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F3942-28B9-4BD8-BEE3-DB70DA850F71}"/>
              </a:ext>
            </a:extLst>
          </p:cNvPr>
          <p:cNvSpPr txBox="1"/>
          <p:nvPr/>
        </p:nvSpPr>
        <p:spPr>
          <a:xfrm>
            <a:off x="2146540" y="3715859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DE53263-33DD-4802-83B5-713147EC2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1" y="1710352"/>
            <a:ext cx="4982528" cy="20075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u="sng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http://www.w3.org/2001/XMLSchema-instance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xsi:noNamespaceSchemaLocation</a:t>
            </a:r>
            <a:r>
              <a:rPr lang="en-US" sz="9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"..\\new_breakdown.xsd"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&lt;train_id&gt;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&lt;/train_id&gt;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&lt;line&gt;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&lt;/line&gt;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&lt;faultType&gt;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&lt;/faultType&gt;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A43CC-2680-422D-9F6A-F8919A2E0F4C}"/>
              </a:ext>
            </a:extLst>
          </p:cNvPr>
          <p:cNvPicPr/>
          <p:nvPr/>
        </p:nvPicPr>
        <p:blipFill rotWithShape="1">
          <a:blip r:embed="rId3"/>
          <a:srcRect l="9390" t="9754" r="69540" b="75147"/>
          <a:stretch/>
        </p:blipFill>
        <p:spPr bwMode="auto">
          <a:xfrm>
            <a:off x="1093838" y="4164944"/>
            <a:ext cx="4160520" cy="19223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7B657E6C-675D-4BAC-B266-40D3FB12E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990" y="4626270"/>
            <a:ext cx="4982528" cy="146304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train_id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sz="1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faultType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1.3272383,103.9443528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&lt;/coordinates&gt;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&lt;/remark&gt;</a:t>
            </a:r>
            <a:r>
              <a:rPr lang="en-US" sz="1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&lt;/breakdown&gt;</a:t>
            </a:r>
            <a:endParaRPr lang="en-US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35F5E-D5D5-4FC1-8736-0D2ADC68363C}"/>
              </a:ext>
            </a:extLst>
          </p:cNvPr>
          <p:cNvSpPr txBox="1"/>
          <p:nvPr/>
        </p:nvSpPr>
        <p:spPr>
          <a:xfrm>
            <a:off x="1615914" y="6087929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27430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18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XML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E31B6-9680-4428-A1D6-48716EBAD5FC}"/>
              </a:ext>
            </a:extLst>
          </p:cNvPr>
          <p:cNvSpPr txBox="1"/>
          <p:nvPr/>
        </p:nvSpPr>
        <p:spPr>
          <a:xfrm>
            <a:off x="2192632" y="3276395"/>
            <a:ext cx="16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busRequest.xsd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77BED-38D9-463B-9077-C2EBE786CDFA}"/>
              </a:ext>
            </a:extLst>
          </p:cNvPr>
          <p:cNvPicPr/>
          <p:nvPr/>
        </p:nvPicPr>
        <p:blipFill rotWithShape="1">
          <a:blip r:embed="rId2"/>
          <a:srcRect l="9148" t="9318" r="65245" b="75396"/>
          <a:stretch/>
        </p:blipFill>
        <p:spPr bwMode="auto">
          <a:xfrm>
            <a:off x="1164458" y="1658527"/>
            <a:ext cx="3701415" cy="1472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17A775C-F89A-4226-BE79-6330C629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1480409"/>
            <a:ext cx="4982528" cy="1828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en-US" sz="10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b="1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US" sz="10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&lt;station&gt;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Tanah Merah Station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&lt;/station&gt;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&lt;reason&gt;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Fault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&lt;/reason&gt;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&lt;timestamp&gt;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2018-02-20T09:00:00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&lt;/timestamp&gt;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&lt;coords&gt;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&lt;lat&gt;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1.3272383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&lt;/lat&gt;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103.9443528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&lt;/long&gt;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&lt;/coords&gt;</a:t>
            </a:r>
            <a:r>
              <a:rPr lang="en-US" sz="10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&lt;/busRequest&gt;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ABBF31-CEFC-470F-B147-FF7BA49ABEBD}"/>
              </a:ext>
            </a:extLst>
          </p:cNvPr>
          <p:cNvPicPr/>
          <p:nvPr/>
        </p:nvPicPr>
        <p:blipFill rotWithShape="1">
          <a:blip r:embed="rId3"/>
          <a:srcRect l="9308" t="9627" r="63416" b="70327"/>
          <a:stretch/>
        </p:blipFill>
        <p:spPr bwMode="auto">
          <a:xfrm>
            <a:off x="1164458" y="3991517"/>
            <a:ext cx="4410075" cy="2089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E239AF-26D5-475A-A1BE-176FB0C0E1A1}"/>
              </a:ext>
            </a:extLst>
          </p:cNvPr>
          <p:cNvSpPr txBox="1"/>
          <p:nvPr/>
        </p:nvSpPr>
        <p:spPr>
          <a:xfrm>
            <a:off x="2192632" y="6101073"/>
            <a:ext cx="131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weather.xsd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6A53FB2A-4B5D-4063-9565-B5AF7037B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610" y="4233135"/>
            <a:ext cx="4982528" cy="1737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&lt;source&gt;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Meteorological Service Singapore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&lt;/source&gt;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&lt;title&gt;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HEAVY RAIN WARNING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&lt;issue_datentime&gt;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&lt;/issue_datentime&gt;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&lt;warning&gt;</a:t>
            </a:r>
            <a:r>
              <a:rPr lang="en-US" sz="10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&lt;/warning&gt;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&lt;/item&gt;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&lt;rain_area_image&gt;&lt;metadata&gt;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&lt;/metadata&gt;&lt;/rain_area_image&gt;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&lt;satellite_image&gt;&lt;metadata&gt;</a:t>
            </a:r>
            <a:r>
              <a:rPr lang="en-US" sz="9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&lt;/metadata&gt;&lt;/satellite_image&gt;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&lt;/channel&gt;</a:t>
            </a:r>
            <a:endParaRPr lang="en-US" sz="10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1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19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Transformation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6525E4-823D-4686-B802-916F04A2A400}"/>
              </a:ext>
            </a:extLst>
          </p:cNvPr>
          <p:cNvPicPr/>
          <p:nvPr/>
        </p:nvPicPr>
        <p:blipFill rotWithShape="1">
          <a:blip r:embed="rId2"/>
          <a:srcRect l="9545" t="9366" r="63177" b="70625"/>
          <a:stretch/>
        </p:blipFill>
        <p:spPr bwMode="auto">
          <a:xfrm>
            <a:off x="270551" y="2078243"/>
            <a:ext cx="6157892" cy="30101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8C83C6D-ABDF-4016-98E1-066F74A434E8}"/>
              </a:ext>
            </a:extLst>
          </p:cNvPr>
          <p:cNvSpPr/>
          <p:nvPr/>
        </p:nvSpPr>
        <p:spPr>
          <a:xfrm>
            <a:off x="4333598" y="3583341"/>
            <a:ext cx="186023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4C9EBD-FB75-4D2B-BD26-64A1FF25FEED}"/>
              </a:ext>
            </a:extLst>
          </p:cNvPr>
          <p:cNvPicPr/>
          <p:nvPr/>
        </p:nvPicPr>
        <p:blipFill rotWithShape="1">
          <a:blip r:embed="rId3"/>
          <a:srcRect l="9390" t="9384" r="69540" b="73471"/>
          <a:stretch/>
        </p:blipFill>
        <p:spPr bwMode="auto">
          <a:xfrm>
            <a:off x="6620550" y="2076095"/>
            <a:ext cx="5156667" cy="270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9A4770E-1D93-4991-A695-FBA27AF23308}"/>
              </a:ext>
            </a:extLst>
          </p:cNvPr>
          <p:cNvSpPr/>
          <p:nvPr/>
        </p:nvSpPr>
        <p:spPr>
          <a:xfrm>
            <a:off x="8814158" y="3583341"/>
            <a:ext cx="2358073" cy="80740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76A1DA-1E79-450A-8C57-26F398B71623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193831" y="3987042"/>
            <a:ext cx="262032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3AEBC7-E9BB-4629-8AFD-B66893500580}"/>
              </a:ext>
            </a:extLst>
          </p:cNvPr>
          <p:cNvSpPr txBox="1"/>
          <p:nvPr/>
        </p:nvSpPr>
        <p:spPr>
          <a:xfrm>
            <a:off x="7030723" y="3570047"/>
            <a:ext cx="94654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concat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7AF45E-E8E2-4750-84A3-9ED1E6166E74}"/>
              </a:ext>
            </a:extLst>
          </p:cNvPr>
          <p:cNvSpPr txBox="1"/>
          <p:nvPr/>
        </p:nvSpPr>
        <p:spPr>
          <a:xfrm>
            <a:off x="2288886" y="5433331"/>
            <a:ext cx="21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new_breakdown.xsd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7A781-7774-4E4D-BE1E-970A8FC81563}"/>
              </a:ext>
            </a:extLst>
          </p:cNvPr>
          <p:cNvSpPr txBox="1"/>
          <p:nvPr/>
        </p:nvSpPr>
        <p:spPr>
          <a:xfrm>
            <a:off x="7848747" y="5433331"/>
            <a:ext cx="318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new_breakdown_formatted.xsd</a:t>
            </a:r>
          </a:p>
        </p:txBody>
      </p:sp>
    </p:spTree>
    <p:extLst>
      <p:ext uri="{BB962C8B-B14F-4D97-AF65-F5344CB8AC3E}">
        <p14:creationId xmlns:p14="http://schemas.microsoft.com/office/powerpoint/2010/main" val="31760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Scenario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C5E1-BB10-48F6-8A6B-D0157136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9808" y="4261592"/>
            <a:ext cx="8339707" cy="21289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SG" sz="2600" dirty="0"/>
              <a:t>A </a:t>
            </a:r>
            <a:r>
              <a:rPr lang="en-SG" sz="2600" u="sng" dirty="0">
                <a:solidFill>
                  <a:srgbClr val="00B0F0"/>
                </a:solidFill>
              </a:rPr>
              <a:t>well-integrated</a:t>
            </a:r>
            <a:r>
              <a:rPr lang="en-SG" sz="2600" dirty="0"/>
              <a:t> public transport network </a:t>
            </a:r>
            <a:r>
              <a:rPr lang="en-SG" sz="2600" u="sng" dirty="0">
                <a:solidFill>
                  <a:srgbClr val="00B0F0"/>
                </a:solidFill>
              </a:rPr>
              <a:t>across multiple systems</a:t>
            </a:r>
            <a:r>
              <a:rPr lang="en-SG" sz="2600" dirty="0"/>
              <a:t> with the various stakeholders will help enhance the communication and </a:t>
            </a:r>
            <a:r>
              <a:rPr lang="en-SG" sz="2600" u="sng" dirty="0">
                <a:solidFill>
                  <a:srgbClr val="00B0F0"/>
                </a:solidFill>
              </a:rPr>
              <a:t>automate processes</a:t>
            </a:r>
            <a:r>
              <a:rPr lang="en-SG" sz="2600" dirty="0">
                <a:solidFill>
                  <a:srgbClr val="00B0F0"/>
                </a:solidFill>
              </a:rPr>
              <a:t> </a:t>
            </a:r>
            <a:r>
              <a:rPr lang="en-SG" sz="2600" dirty="0"/>
              <a:t>when mitigation actions are required</a:t>
            </a:r>
          </a:p>
          <a:p>
            <a:pPr marL="0" indent="0">
              <a:buNone/>
            </a:pPr>
            <a:endParaRPr lang="en-SG" sz="2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CBC4-3762-4D14-83EB-84F41847E4A6}"/>
              </a:ext>
            </a:extLst>
          </p:cNvPr>
          <p:cNvSpPr txBox="1"/>
          <p:nvPr/>
        </p:nvSpPr>
        <p:spPr>
          <a:xfrm>
            <a:off x="3261166" y="1426455"/>
            <a:ext cx="2465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0" b="1" dirty="0">
                <a:latin typeface="Arial" panose="020B0604020202020204" pitchFamily="34" charset="0"/>
                <a:cs typeface="Arial" panose="020B0604020202020204" pitchFamily="34" charset="0"/>
              </a:rPr>
              <a:t>7.2M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29D5C-6C62-4A19-98CD-BB88F86E4656}"/>
              </a:ext>
            </a:extLst>
          </p:cNvPr>
          <p:cNvSpPr txBox="1"/>
          <p:nvPr/>
        </p:nvSpPr>
        <p:spPr>
          <a:xfrm>
            <a:off x="3369808" y="2457506"/>
            <a:ext cx="3275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latin typeface="+mj-lt"/>
              </a:rPr>
              <a:t>Average Daily Trips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8186E-B65D-422B-9667-3461D1B2CC49}"/>
              </a:ext>
            </a:extLst>
          </p:cNvPr>
          <p:cNvSpPr/>
          <p:nvPr/>
        </p:nvSpPr>
        <p:spPr>
          <a:xfrm>
            <a:off x="3369808" y="3192368"/>
            <a:ext cx="8231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2600" dirty="0"/>
              <a:t>Any disruption would require swift mitigation actions to be taken to ensure minimal disruptions to the passengers.</a:t>
            </a:r>
          </a:p>
        </p:txBody>
      </p:sp>
    </p:spTree>
    <p:extLst>
      <p:ext uri="{BB962C8B-B14F-4D97-AF65-F5344CB8AC3E}">
        <p14:creationId xmlns:p14="http://schemas.microsoft.com/office/powerpoint/2010/main" val="18843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allAtOnce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20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Content Routing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:\Users\i-am-\AppData\Local\Microsoft\Windows\INetCache\Content.Word\Train Breakdown and Resumption of Service.jpg">
            <a:extLst>
              <a:ext uri="{FF2B5EF4-FFF2-40B4-BE49-F238E27FC236}">
                <a16:creationId xmlns:a16="http://schemas.microsoft.com/office/drawing/2014/main" id="{51ED7525-A994-4B9E-91B3-44497740E57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4" r="55520" b="60861"/>
          <a:stretch/>
        </p:blipFill>
        <p:spPr bwMode="auto">
          <a:xfrm>
            <a:off x="325120" y="1690688"/>
            <a:ext cx="6604000" cy="4098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3FA62FA-D4F6-4CF0-BFC4-1651F61D0B38}"/>
              </a:ext>
            </a:extLst>
          </p:cNvPr>
          <p:cNvSpPr/>
          <p:nvPr/>
        </p:nvSpPr>
        <p:spPr>
          <a:xfrm>
            <a:off x="4485112" y="4650524"/>
            <a:ext cx="920337" cy="920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37F68F-57A4-45EF-B30A-18A2476AA226}"/>
              </a:ext>
            </a:extLst>
          </p:cNvPr>
          <p:cNvSpPr/>
          <p:nvPr/>
        </p:nvSpPr>
        <p:spPr>
          <a:xfrm>
            <a:off x="2799080" y="2651907"/>
            <a:ext cx="2768600" cy="1254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BAAB6-814D-48CD-B604-02A94E323A9E}"/>
              </a:ext>
            </a:extLst>
          </p:cNvPr>
          <p:cNvSpPr txBox="1"/>
          <p:nvPr/>
        </p:nvSpPr>
        <p:spPr>
          <a:xfrm>
            <a:off x="2472772" y="2197190"/>
            <a:ext cx="445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Decide which Depot is the nearest to incident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FF551-AF79-48E1-85B6-ACC8EB28C49A}"/>
              </a:ext>
            </a:extLst>
          </p:cNvPr>
          <p:cNvSpPr txBox="1"/>
          <p:nvPr/>
        </p:nvSpPr>
        <p:spPr>
          <a:xfrm>
            <a:off x="2188292" y="5738067"/>
            <a:ext cx="5812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Get Queue address of the selected depot and route it to the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correct depot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B79A5D-1CC6-4061-A788-5D67861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06" y="2902088"/>
            <a:ext cx="4114654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21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C45E37-DD1F-4A5B-922D-40A49C4D8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Beyond the Labs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1F1A4-B9DE-4EA7-B9AD-A37841F5CF20}"/>
              </a:ext>
            </a:extLst>
          </p:cNvPr>
          <p:cNvSpPr txBox="1"/>
          <p:nvPr/>
        </p:nvSpPr>
        <p:spPr>
          <a:xfrm>
            <a:off x="3358173" y="155271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5CF5F-8671-460D-B160-FFDF0EA9B301}"/>
              </a:ext>
            </a:extLst>
          </p:cNvPr>
          <p:cNvSpPr txBox="1"/>
          <p:nvPr/>
        </p:nvSpPr>
        <p:spPr>
          <a:xfrm>
            <a:off x="3358173" y="2371958"/>
            <a:ext cx="450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Microsoft Azure, Heroku, Localhost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F67CDB-B2C7-47F2-A674-17B80B4FB371}"/>
              </a:ext>
            </a:extLst>
          </p:cNvPr>
          <p:cNvSpPr txBox="1"/>
          <p:nvPr/>
        </p:nvSpPr>
        <p:spPr>
          <a:xfrm>
            <a:off x="3902015" y="1914776"/>
            <a:ext cx="356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Hosted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A4BA6-34CE-4789-B621-0465B3513E88}"/>
              </a:ext>
            </a:extLst>
          </p:cNvPr>
          <p:cNvSpPr txBox="1"/>
          <p:nvPr/>
        </p:nvSpPr>
        <p:spPr>
          <a:xfrm>
            <a:off x="3358173" y="3008715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C8B3E-639A-4876-BE46-24899D862782}"/>
              </a:ext>
            </a:extLst>
          </p:cNvPr>
          <p:cNvSpPr txBox="1"/>
          <p:nvPr/>
        </p:nvSpPr>
        <p:spPr>
          <a:xfrm>
            <a:off x="3358173" y="3827959"/>
            <a:ext cx="278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+mj-lt"/>
              </a:rPr>
              <a:t>C#, Java, PHP, Python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8EF3C1-0373-4231-A115-579568705B69}"/>
              </a:ext>
            </a:extLst>
          </p:cNvPr>
          <p:cNvSpPr txBox="1"/>
          <p:nvPr/>
        </p:nvSpPr>
        <p:spPr>
          <a:xfrm>
            <a:off x="3902015" y="3370777"/>
            <a:ext cx="415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Programming Languages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B491F-FC26-4902-9A26-D3E1EFCC3B5C}"/>
              </a:ext>
            </a:extLst>
          </p:cNvPr>
          <p:cNvSpPr txBox="1"/>
          <p:nvPr/>
        </p:nvSpPr>
        <p:spPr>
          <a:xfrm>
            <a:off x="3358173" y="4512699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3C4CB-C241-435C-BDAB-897718622DF9}"/>
              </a:ext>
            </a:extLst>
          </p:cNvPr>
          <p:cNvSpPr txBox="1"/>
          <p:nvPr/>
        </p:nvSpPr>
        <p:spPr>
          <a:xfrm>
            <a:off x="3358174" y="5331943"/>
            <a:ext cx="6489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+mj-lt"/>
              </a:rPr>
              <a:t>Waiting for JMS Message, Assigning variable on IM, Twitter Plugin, Send Mail, Timer, File </a:t>
            </a:r>
            <a:r>
              <a:rPr lang="en-SG" sz="2400" dirty="0" err="1">
                <a:latin typeface="+mj-lt"/>
              </a:rPr>
              <a:t>Poller</a:t>
            </a:r>
            <a:r>
              <a:rPr lang="en-SG" sz="2400" dirty="0">
                <a:latin typeface="+mj-lt"/>
              </a:rPr>
              <a:t>, Grouping (Repeat-on-Error-till-True)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44880-B815-48C9-9669-838366A672CA}"/>
              </a:ext>
            </a:extLst>
          </p:cNvPr>
          <p:cNvSpPr txBox="1"/>
          <p:nvPr/>
        </p:nvSpPr>
        <p:spPr>
          <a:xfrm>
            <a:off x="3902015" y="4874761"/>
            <a:ext cx="5325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latin typeface="+mj-lt"/>
              </a:rPr>
              <a:t>Out-of-Class TIBCO BW </a:t>
            </a:r>
            <a:r>
              <a:rPr lang="en-SG" sz="3200" b="1" dirty="0" err="1">
                <a:latin typeface="+mj-lt"/>
              </a:rPr>
              <a:t>Palettee</a:t>
            </a:r>
            <a:endParaRPr lang="en-SG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07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/>
      <p:bldP spid="12" grpId="0"/>
      <p:bldP spid="13" grpId="0" build="allAtOnce"/>
      <p:bldP spid="14" grpId="0"/>
      <p:bldP spid="15" grpId="0"/>
      <p:bldP spid="16" grpId="0" build="allAtOnce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B7DA-08F1-4AEF-BDB5-35CC055E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083A5-ECE4-4BD0-9996-AA182D4FDE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79319"/>
            <a:ext cx="12198961" cy="914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D1986-0E0C-40E4-A307-BAF46F88F1C9}"/>
              </a:ext>
            </a:extLst>
          </p:cNvPr>
          <p:cNvSpPr txBox="1"/>
          <p:nvPr/>
        </p:nvSpPr>
        <p:spPr>
          <a:xfrm>
            <a:off x="3897321" y="2785187"/>
            <a:ext cx="4397358" cy="101566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31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Motivation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3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C1C91-11F5-45CD-BFB9-E864AADF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7"/>
          <a:stretch/>
        </p:blipFill>
        <p:spPr>
          <a:xfrm>
            <a:off x="3261166" y="1474193"/>
            <a:ext cx="5435110" cy="4939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84B22C-CBED-4423-A759-2B7D1BB7F8F4}"/>
              </a:ext>
            </a:extLst>
          </p:cNvPr>
          <p:cNvSpPr/>
          <p:nvPr/>
        </p:nvSpPr>
        <p:spPr>
          <a:xfrm>
            <a:off x="8696276" y="1474193"/>
            <a:ext cx="33571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b="1" dirty="0"/>
              <a:t>"</a:t>
            </a:r>
            <a:r>
              <a:rPr lang="en-SG" sz="2600" b="1" dirty="0"/>
              <a:t>BRINGING YOU LATEST TRANSPORT UPDATE. </a:t>
            </a:r>
            <a:r>
              <a:rPr lang="en-SG" sz="2600" b="1" u="sng" dirty="0">
                <a:solidFill>
                  <a:srgbClr val="00B0F0"/>
                </a:solidFill>
              </a:rPr>
              <a:t>EVEN FASTER</a:t>
            </a:r>
            <a:r>
              <a:rPr lang="en-SG" sz="2600" b="1" dirty="0"/>
              <a:t> THAN </a:t>
            </a:r>
            <a:r>
              <a:rPr lang="en-SG" sz="2600" b="1" dirty="0">
                <a:solidFill>
                  <a:srgbClr val="FF0000"/>
                </a:solidFill>
              </a:rPr>
              <a:t>SMRT</a:t>
            </a:r>
            <a:r>
              <a:rPr lang="en-SG" sz="2600" b="1" dirty="0"/>
              <a:t> </a:t>
            </a:r>
            <a:r>
              <a:rPr lang="en-SG" sz="2600" b="1" dirty="0">
                <a:solidFill>
                  <a:srgbClr val="FF0000"/>
                </a:solidFill>
              </a:rPr>
              <a:t>CORPORATION</a:t>
            </a:r>
            <a:r>
              <a:rPr lang="en-SG" sz="2600" b="1" dirty="0"/>
              <a:t> THROUGH </a:t>
            </a:r>
            <a:r>
              <a:rPr lang="en-SG" sz="2600" b="1" u="sng" dirty="0">
                <a:solidFill>
                  <a:srgbClr val="00B0F0"/>
                </a:solidFill>
              </a:rPr>
              <a:t>INTEGRATION</a:t>
            </a:r>
            <a:r>
              <a:rPr lang="en-SG" sz="3200" b="1" dirty="0"/>
              <a:t>"</a:t>
            </a:r>
            <a:endParaRPr lang="en-SG" sz="2600" b="1" dirty="0"/>
          </a:p>
        </p:txBody>
      </p:sp>
    </p:spTree>
    <p:extLst>
      <p:ext uri="{BB962C8B-B14F-4D97-AF65-F5344CB8AC3E}">
        <p14:creationId xmlns:p14="http://schemas.microsoft.com/office/powerpoint/2010/main" val="34416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7A3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8A327-822B-4D99-81ED-CB23238E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166" y="533148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rgbClr val="007A37"/>
                </a:solidFill>
                <a:latin typeface="Century Gothic" panose="020B0502020202020204" pitchFamily="34" charset="0"/>
              </a:rPr>
              <a:t>Key Processes</a:t>
            </a:r>
            <a:endParaRPr lang="en-US" sz="5400" b="1" dirty="0">
              <a:solidFill>
                <a:srgbClr val="007A37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4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8D70C-1B23-45C1-8EE2-61981B272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166" y="1613189"/>
            <a:ext cx="8413598" cy="4351338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T</a:t>
            </a:r>
            <a:r>
              <a:rPr lang="en-US" sz="3200" dirty="0"/>
              <a:t>rain Breakdown and Resumption of Service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b="1" dirty="0"/>
              <a:t>W</a:t>
            </a:r>
            <a:r>
              <a:rPr lang="en-US" sz="3200" dirty="0"/>
              <a:t>eather Reporting</a:t>
            </a:r>
          </a:p>
          <a:p>
            <a:pPr marL="0" indent="0">
              <a:buNone/>
            </a:pPr>
            <a:r>
              <a:rPr lang="en-US" sz="4000" b="1" dirty="0"/>
              <a:t>S</a:t>
            </a:r>
            <a:r>
              <a:rPr lang="en-US" sz="3200" dirty="0"/>
              <a:t>chedule Polling</a:t>
            </a:r>
          </a:p>
        </p:txBody>
      </p:sp>
    </p:spTree>
    <p:extLst>
      <p:ext uri="{BB962C8B-B14F-4D97-AF65-F5344CB8AC3E}">
        <p14:creationId xmlns:p14="http://schemas.microsoft.com/office/powerpoint/2010/main" val="16194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q.resumed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551223" y="1106394"/>
            <a:ext cx="3570806" cy="2162181"/>
          </a:xfrm>
          <a:prstGeom prst="bentConnector3">
            <a:avLst>
              <a:gd name="adj1" fmla="val 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681757" y="2772084"/>
            <a:ext cx="15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42334" y="1024431"/>
            <a:ext cx="3715028" cy="24676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431821" y="1159761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66013" y="4515148"/>
            <a:ext cx="3078399" cy="51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375126" y="3417744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 flipV="1">
            <a:off x="1762367" y="3871452"/>
            <a:ext cx="3359672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2859347" y="4671817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</p:cNvCxnSpPr>
          <p:nvPr/>
        </p:nvCxnSpPr>
        <p:spPr>
          <a:xfrm flipV="1">
            <a:off x="2729912" y="4406350"/>
            <a:ext cx="2392117" cy="61170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462897" y="5590045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3786770" y="433968"/>
            <a:ext cx="1138200" cy="3480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849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C 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12" y="-55183"/>
            <a:ext cx="2743438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686832" y="5043438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7085" y="5034236"/>
            <a:ext cx="4114654" cy="18687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6286" y="4340244"/>
            <a:ext cx="1889924" cy="13351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297" y="4479873"/>
            <a:ext cx="896190" cy="93886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12" y="5590045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910" y="997469"/>
            <a:ext cx="1390008" cy="117663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5618" y="2167832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CB193-23C9-42E2-BA2F-8B3E6839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5E9C6B-D357-4170-A190-77D3BE5E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Train Breakdown and Resumption of Service Process</a:t>
            </a:r>
            <a:endParaRPr lang="en-SG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EA084F-646A-4F21-B097-D25424EEEB9E}"/>
              </a:ext>
            </a:extLst>
          </p:cNvPr>
          <p:cNvSpPr/>
          <p:nvPr/>
        </p:nvSpPr>
        <p:spPr>
          <a:xfrm>
            <a:off x="0" y="1"/>
            <a:ext cx="12192000" cy="108235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4860-02C4-43E0-9682-163EBCEB2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1146" b="61936"/>
          <a:stretch/>
        </p:blipFill>
        <p:spPr>
          <a:xfrm>
            <a:off x="169712" y="2162294"/>
            <a:ext cx="11852577" cy="30012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C1D5BA-2DAC-45E3-9C67-9A8DC8106AF0}"/>
              </a:ext>
            </a:extLst>
          </p:cNvPr>
          <p:cNvSpPr/>
          <p:nvPr/>
        </p:nvSpPr>
        <p:spPr>
          <a:xfrm>
            <a:off x="169711" y="1483049"/>
            <a:ext cx="5710389" cy="4292600"/>
          </a:xfrm>
          <a:prstGeom prst="rect">
            <a:avLst/>
          </a:prstGeom>
          <a:noFill/>
          <a:ln w="28575">
            <a:solidFill>
              <a:srgbClr val="8E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Train Breakdown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86E8B-2086-4E8B-922C-E82A336BD240}"/>
              </a:ext>
            </a:extLst>
          </p:cNvPr>
          <p:cNvSpPr/>
          <p:nvPr/>
        </p:nvSpPr>
        <p:spPr>
          <a:xfrm>
            <a:off x="5880099" y="1483049"/>
            <a:ext cx="6142189" cy="4292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Resumption of Service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20E052-8AE1-4611-8F61-72E0AE5E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9711" y="254563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l"/>
              <a:t>7</a:t>
            </a:fld>
            <a:endParaRPr lang="en-US" sz="4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653A28-95BF-4F74-A373-C0CB3537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458" y="104101"/>
            <a:ext cx="7786735" cy="893307"/>
          </a:xfrm>
        </p:spPr>
        <p:txBody>
          <a:bodyPr>
            <a:normAutofit/>
          </a:bodyPr>
          <a:lstStyle/>
          <a:p>
            <a:r>
              <a:rPr lang="en-SG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en-US" sz="5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26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FE81CF-4DDC-4B5E-8304-6A1BFD48C76B}"/>
              </a:ext>
            </a:extLst>
          </p:cNvPr>
          <p:cNvSpPr/>
          <p:nvPr/>
        </p:nvSpPr>
        <p:spPr>
          <a:xfrm>
            <a:off x="5122039" y="2743200"/>
            <a:ext cx="1947923" cy="225650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TIBCO BW</a:t>
            </a: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EMS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q.breakdown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q.deployed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q.depot</a:t>
            </a:r>
            <a:r>
              <a:rPr lang="en-US" sz="1400" dirty="0">
                <a:solidFill>
                  <a:sysClr val="windowText" lastClr="000000"/>
                </a:solidFill>
              </a:rPr>
              <a:t>.&lt;dynamic&gt;</a:t>
            </a:r>
          </a:p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t.weather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t.&lt;dynamic&gt;.listener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903810A-1EC7-453B-9042-8DE6C090B7C9}"/>
              </a:ext>
            </a:extLst>
          </p:cNvPr>
          <p:cNvCxnSpPr>
            <a:cxnSpLocks/>
          </p:cNvCxnSpPr>
          <p:nvPr/>
        </p:nvCxnSpPr>
        <p:spPr>
          <a:xfrm>
            <a:off x="1705224" y="1243607"/>
            <a:ext cx="3416805" cy="2024968"/>
          </a:xfrm>
          <a:prstGeom prst="bentConnector3">
            <a:avLst>
              <a:gd name="adj1" fmla="val -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0C6B1-C350-4C6A-92E3-AAD83D06D33A}"/>
              </a:ext>
            </a:extLst>
          </p:cNvPr>
          <p:cNvSpPr txBox="1"/>
          <p:nvPr/>
        </p:nvSpPr>
        <p:spPr>
          <a:xfrm>
            <a:off x="2944805" y="2734719"/>
            <a:ext cx="15835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 </a:t>
            </a:r>
            <a:r>
              <a:rPr lang="en-US" sz="1400" b="1" dirty="0" err="1"/>
              <a:t>q.breakdown</a:t>
            </a:r>
            <a:r>
              <a:rPr lang="en-US" sz="1400" b="1" dirty="0"/>
              <a:t> (Q)</a:t>
            </a:r>
          </a:p>
          <a:p>
            <a:r>
              <a:rPr lang="en-US" sz="1400" b="1" dirty="0"/>
              <a:t>P </a:t>
            </a:r>
            <a:r>
              <a:rPr lang="en-US" sz="1400" b="1" dirty="0" err="1"/>
              <a:t>q.resumed</a:t>
            </a:r>
            <a:r>
              <a:rPr lang="en-US" sz="1400" b="1" dirty="0"/>
              <a:t>(Q)</a:t>
            </a:r>
          </a:p>
          <a:p>
            <a:endParaRPr lang="en-US" sz="1400" b="1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B890781-4519-431C-8FC6-623DA76406AA}"/>
              </a:ext>
            </a:extLst>
          </p:cNvPr>
          <p:cNvCxnSpPr>
            <a:cxnSpLocks/>
          </p:cNvCxnSpPr>
          <p:nvPr/>
        </p:nvCxnSpPr>
        <p:spPr>
          <a:xfrm rot="10800000">
            <a:off x="1399221" y="1256811"/>
            <a:ext cx="3722810" cy="2256502"/>
          </a:xfrm>
          <a:prstGeom prst="bentConnector3">
            <a:avLst>
              <a:gd name="adj1" fmla="val 1000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D54833-AD6B-4E26-BD20-A0B9FCE70EDA}"/>
              </a:ext>
            </a:extLst>
          </p:cNvPr>
          <p:cNvSpPr txBox="1"/>
          <p:nvPr/>
        </p:nvSpPr>
        <p:spPr>
          <a:xfrm>
            <a:off x="2793544" y="3467773"/>
            <a:ext cx="143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q.deployed</a:t>
            </a:r>
            <a:r>
              <a:rPr lang="en-US" sz="1400" b="1" dirty="0"/>
              <a:t> (Q)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2E8340-A17A-416C-B177-62F27DC00613}"/>
              </a:ext>
            </a:extLst>
          </p:cNvPr>
          <p:cNvSpPr txBox="1"/>
          <p:nvPr/>
        </p:nvSpPr>
        <p:spPr>
          <a:xfrm>
            <a:off x="2987567" y="1459135"/>
            <a:ext cx="2293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Break down messages</a:t>
            </a:r>
          </a:p>
          <a:p>
            <a:pPr algn="ctr"/>
            <a:r>
              <a:rPr lang="en-US" sz="1200" b="1" dirty="0"/>
              <a:t>Heavy Rainfall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2159C-A555-405B-A67C-7CD6F01B6880}"/>
              </a:ext>
            </a:extLst>
          </p:cNvPr>
          <p:cNvSpPr txBox="1"/>
          <p:nvPr/>
        </p:nvSpPr>
        <p:spPr>
          <a:xfrm>
            <a:off x="7373002" y="3048391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</a:t>
            </a:r>
            <a:r>
              <a:rPr lang="en-US" b="1" dirty="0" err="1"/>
              <a:t>q.deployed</a:t>
            </a:r>
            <a:endParaRPr lang="en-US" b="1" dirty="0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503AB8-2E7F-4A4A-8AF9-5A46BDFC0E68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028704" y="4452423"/>
            <a:ext cx="3078399" cy="5190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1069B8D-71A9-4E35-A146-1936AECD6276}"/>
              </a:ext>
            </a:extLst>
          </p:cNvPr>
          <p:cNvSpPr txBox="1"/>
          <p:nvPr/>
        </p:nvSpPr>
        <p:spPr>
          <a:xfrm>
            <a:off x="7751161" y="4151795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 </a:t>
            </a:r>
            <a:r>
              <a:rPr lang="en-US" sz="1400" b="1" dirty="0" err="1"/>
              <a:t>q.depot</a:t>
            </a:r>
            <a:r>
              <a:rPr lang="en-US" sz="1400" b="1" dirty="0"/>
              <a:t>.&lt;dynamic&gt;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76C5A8-5D8B-4FD0-93EF-0F0696FB09CF}"/>
              </a:ext>
            </a:extLst>
          </p:cNvPr>
          <p:cNvGrpSpPr/>
          <p:nvPr/>
        </p:nvGrpSpPr>
        <p:grpSpPr>
          <a:xfrm>
            <a:off x="11989" y="3246251"/>
            <a:ext cx="2028440" cy="1084993"/>
            <a:chOff x="1406811" y="652810"/>
            <a:chExt cx="2028440" cy="1084993"/>
          </a:xfrm>
        </p:grpSpPr>
        <p:pic>
          <p:nvPicPr>
            <p:cNvPr id="57" name="Graphic 56" descr="Computer">
              <a:extLst>
                <a:ext uri="{FF2B5EF4-FFF2-40B4-BE49-F238E27FC236}">
                  <a16:creationId xmlns:a16="http://schemas.microsoft.com/office/drawing/2014/main" id="{B490D1D9-8703-44A1-B47A-9132FBD36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79652" y="65281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D6274C-B8EC-49A7-92EF-BF33EE663F29}"/>
                </a:ext>
              </a:extLst>
            </p:cNvPr>
            <p:cNvSpPr txBox="1"/>
            <p:nvPr/>
          </p:nvSpPr>
          <p:spPr>
            <a:xfrm>
              <a:off x="1406811" y="1430026"/>
              <a:ext cx="2028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Bus Management System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C547505-418E-4046-8B9C-3E0502ED48FF}"/>
              </a:ext>
            </a:extLst>
          </p:cNvPr>
          <p:cNvCxnSpPr>
            <a:cxnSpLocks/>
            <a:stCxn id="57" idx="3"/>
            <a:endCxn id="4" idx="1"/>
          </p:cNvCxnSpPr>
          <p:nvPr/>
        </p:nvCxnSpPr>
        <p:spPr>
          <a:xfrm>
            <a:off x="1399230" y="3703451"/>
            <a:ext cx="3722809" cy="16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C2417B4-8A3B-459B-90E3-E45536848137}"/>
              </a:ext>
            </a:extLst>
          </p:cNvPr>
          <p:cNvSpPr txBox="1"/>
          <p:nvPr/>
        </p:nvSpPr>
        <p:spPr>
          <a:xfrm>
            <a:off x="2572299" y="3842828"/>
            <a:ext cx="112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File </a:t>
            </a:r>
            <a:r>
              <a:rPr lang="en-US" b="1" dirty="0" err="1"/>
              <a:t>Poller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D0C4E-3A59-4EA3-99BD-D7E601D7FAAA}"/>
              </a:ext>
            </a:extLst>
          </p:cNvPr>
          <p:cNvSpPr txBox="1"/>
          <p:nvPr/>
        </p:nvSpPr>
        <p:spPr>
          <a:xfrm>
            <a:off x="5987410" y="5139939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8D09A-16CE-4C90-8245-440D8FA85A8E}"/>
              </a:ext>
            </a:extLst>
          </p:cNvPr>
          <p:cNvSpPr txBox="1"/>
          <p:nvPr/>
        </p:nvSpPr>
        <p:spPr>
          <a:xfrm>
            <a:off x="3274794" y="4680223"/>
            <a:ext cx="62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8BE510-1903-48E0-933F-79AAA6F27823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3057108" y="4406350"/>
            <a:ext cx="2064921" cy="574214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8D3BA84-8653-435F-A70F-350C0BDD17B6}"/>
              </a:ext>
            </a:extLst>
          </p:cNvPr>
          <p:cNvCxnSpPr>
            <a:cxnSpLocks/>
          </p:cNvCxnSpPr>
          <p:nvPr/>
        </p:nvCxnSpPr>
        <p:spPr>
          <a:xfrm flipV="1">
            <a:off x="2847380" y="4999703"/>
            <a:ext cx="2602828" cy="1067934"/>
          </a:xfrm>
          <a:prstGeom prst="bentConnector3">
            <a:avLst>
              <a:gd name="adj1" fmla="val 913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97DD-90C8-4885-AB26-8EB6CEA95AF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6672625" y="4999703"/>
            <a:ext cx="6289" cy="492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01533A-EAA5-4273-A826-CB85FF3C711E}"/>
              </a:ext>
            </a:extLst>
          </p:cNvPr>
          <p:cNvSpPr txBox="1"/>
          <p:nvPr/>
        </p:nvSpPr>
        <p:spPr>
          <a:xfrm>
            <a:off x="3576188" y="5771516"/>
            <a:ext cx="67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</a:t>
            </a: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5F9CB3F-274D-44F6-84C5-D7F9371135A9}"/>
              </a:ext>
            </a:extLst>
          </p:cNvPr>
          <p:cNvCxnSpPr>
            <a:cxnSpLocks/>
          </p:cNvCxnSpPr>
          <p:nvPr/>
        </p:nvCxnSpPr>
        <p:spPr>
          <a:xfrm rot="10800000">
            <a:off x="7069965" y="3429007"/>
            <a:ext cx="3637365" cy="1531219"/>
          </a:xfrm>
          <a:prstGeom prst="bentConnector3">
            <a:avLst>
              <a:gd name="adj1" fmla="val 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0D856BFE-D343-48CF-8F8B-49C0A7EBC53A}"/>
              </a:ext>
            </a:extLst>
          </p:cNvPr>
          <p:cNvCxnSpPr>
            <a:cxnSpLocks/>
          </p:cNvCxnSpPr>
          <p:nvPr/>
        </p:nvCxnSpPr>
        <p:spPr>
          <a:xfrm flipV="1">
            <a:off x="7084871" y="1541894"/>
            <a:ext cx="3401905" cy="143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5945A79-C75F-4F8B-8CF5-E1637E1D4AFC}"/>
              </a:ext>
            </a:extLst>
          </p:cNvPr>
          <p:cNvSpPr txBox="1"/>
          <p:nvPr/>
        </p:nvSpPr>
        <p:spPr>
          <a:xfrm>
            <a:off x="10510695" y="2207399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Send Emails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4DBE0C7-26A2-40D0-9775-8156C064A289}"/>
              </a:ext>
            </a:extLst>
          </p:cNvPr>
          <p:cNvCxnSpPr>
            <a:cxnSpLocks/>
            <a:stCxn id="4" idx="0"/>
            <a:endCxn id="84" idx="3"/>
          </p:cNvCxnSpPr>
          <p:nvPr/>
        </p:nvCxnSpPr>
        <p:spPr>
          <a:xfrm rot="16200000" flipV="1">
            <a:off x="4271648" y="918846"/>
            <a:ext cx="875645" cy="2773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23AC5A-2EE8-4D8E-9C5E-CD21D8F0ED67}"/>
              </a:ext>
            </a:extLst>
          </p:cNvPr>
          <p:cNvCxnSpPr/>
          <p:nvPr/>
        </p:nvCxnSpPr>
        <p:spPr>
          <a:xfrm flipV="1">
            <a:off x="6691075" y="1545225"/>
            <a:ext cx="0" cy="119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0253AB35-29F0-465C-B472-8980F74A41D8}"/>
              </a:ext>
            </a:extLst>
          </p:cNvPr>
          <p:cNvSpPr txBox="1"/>
          <p:nvPr/>
        </p:nvSpPr>
        <p:spPr>
          <a:xfrm>
            <a:off x="6691075" y="1694628"/>
            <a:ext cx="1714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t.weather</a:t>
            </a:r>
            <a:endParaRPr lang="en-US" sz="1400" b="1" dirty="0"/>
          </a:p>
          <a:p>
            <a:r>
              <a:rPr lang="en-US" sz="1400" b="1" dirty="0"/>
              <a:t>t.&lt;dynamic&gt;.listener</a:t>
            </a:r>
          </a:p>
        </p:txBody>
      </p:sp>
      <p:pic>
        <p:nvPicPr>
          <p:cNvPr id="179" name="Graphic 178" descr="List">
            <a:extLst>
              <a:ext uri="{FF2B5EF4-FFF2-40B4-BE49-F238E27FC236}">
                <a16:creationId xmlns:a16="http://schemas.microsoft.com/office/drawing/2014/main" id="{4EE9417E-8AEB-4FB4-985B-D563F9D51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5351" y="3450596"/>
            <a:ext cx="610642" cy="610642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EF23C709-46B4-4FC1-A6B8-F1DB1BFD08FF}"/>
              </a:ext>
            </a:extLst>
          </p:cNvPr>
          <p:cNvSpPr txBox="1"/>
          <p:nvPr/>
        </p:nvSpPr>
        <p:spPr>
          <a:xfrm>
            <a:off x="7431539" y="3986244"/>
            <a:ext cx="2620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busRequest.xml (new_busRequest.xsd)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E1184F-D094-4872-ABF6-91435FFD48EC}"/>
              </a:ext>
            </a:extLst>
          </p:cNvPr>
          <p:cNvCxnSpPr/>
          <p:nvPr/>
        </p:nvCxnSpPr>
        <p:spPr>
          <a:xfrm flipH="1" flipV="1">
            <a:off x="758028" y="4752019"/>
            <a:ext cx="698993" cy="59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B635486-18F7-439F-8CC2-E046A366DE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6015" y="2227116"/>
            <a:ext cx="2249785" cy="58740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D817DD0-38EA-49F7-824C-6B583CCF7067}"/>
              </a:ext>
            </a:extLst>
          </p:cNvPr>
          <p:cNvSpPr txBox="1"/>
          <p:nvPr/>
        </p:nvSpPr>
        <p:spPr>
          <a:xfrm>
            <a:off x="7395081" y="253786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jdbc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19FF4-2695-4F32-A1AC-2FF14628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410" y="46682"/>
            <a:ext cx="2743438" cy="1187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BD6CE-646D-436E-94AC-BBC03B77E0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334" y="44381"/>
            <a:ext cx="3668500" cy="14674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8" name="Graphic 97" descr="List">
            <a:extLst>
              <a:ext uri="{FF2B5EF4-FFF2-40B4-BE49-F238E27FC236}">
                <a16:creationId xmlns:a16="http://schemas.microsoft.com/office/drawing/2014/main" id="{9B8BD6A8-A921-4808-BF88-F853F55E4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1398" y="4532061"/>
            <a:ext cx="513936" cy="513936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926F4A6-FE34-4598-A078-932AFCE6C9F6}"/>
              </a:ext>
            </a:extLst>
          </p:cNvPr>
          <p:cNvSpPr txBox="1"/>
          <p:nvPr/>
        </p:nvSpPr>
        <p:spPr>
          <a:xfrm>
            <a:off x="2815091" y="5052692"/>
            <a:ext cx="266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Breakdown_formatted.xml </a:t>
            </a:r>
          </a:p>
          <a:p>
            <a:pPr algn="ctr"/>
            <a:r>
              <a:rPr lang="en-US" sz="1200" dirty="0"/>
              <a:t>(new_breakdown_formatted.xsd)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0B36D-A24E-4596-8A62-B26240396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9776" y="4971511"/>
            <a:ext cx="4114654" cy="18687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48E5A6-B68A-4AAB-B8F9-6DADDA1F7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184" y="4312994"/>
            <a:ext cx="1889924" cy="13351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A111D98-37A9-47F8-9EBD-D03420512F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56" y="4471587"/>
            <a:ext cx="896190" cy="9388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CAB8AA-683D-46F0-B182-9487232E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8759" y="5419486"/>
            <a:ext cx="2987299" cy="145097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22372AE-10E2-406B-952F-BC603421F3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49" y="5613254"/>
            <a:ext cx="2647867" cy="13239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2EBFD76-0E68-4855-B246-094A91740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3289" y="65306"/>
            <a:ext cx="3206774" cy="14997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0119AE7-88F4-46F0-B915-B8EF0F2A26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32930" y="1279240"/>
            <a:ext cx="1390008" cy="11766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8D512F8-1D8A-4EC7-BEDD-E4F701654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7074" y="2131316"/>
            <a:ext cx="2572735" cy="78035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A0B3E63-AC21-459A-B9B5-A5D9AAFAA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8433" y="1887848"/>
            <a:ext cx="1304657" cy="9266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9992D-1035-4EB4-8AE3-9E1087DB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030C-4201-47B6-B1EC-9C151A8AE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8B8487-75C3-4A18-9AF3-B533A1D13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70428" cy="68580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E68A5E7-32B7-4B02-B273-8D8F659C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4853" y="6114474"/>
            <a:ext cx="1518456" cy="597766"/>
          </a:xfrm>
        </p:spPr>
        <p:txBody>
          <a:bodyPr/>
          <a:lstStyle/>
          <a:p>
            <a:pPr algn="l"/>
            <a:fld id="{05ED030C-4201-47B6-B1EC-9C151A8AEDC2}" type="slidenum">
              <a:rPr lang="en-US" sz="4800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l"/>
              <a:t>9</a:t>
            </a:fld>
            <a:endParaRPr 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D0CFC-C8BD-4811-A3B8-05C0102E5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" t="1312" r="67433" b="46183"/>
          <a:stretch/>
        </p:blipFill>
        <p:spPr>
          <a:xfrm>
            <a:off x="4656629" y="340571"/>
            <a:ext cx="5006506" cy="61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1009</Words>
  <Application>Microsoft Office PowerPoint</Application>
  <PresentationFormat>Widescreen</PresentationFormat>
  <Paragraphs>245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Courier New</vt:lpstr>
      <vt:lpstr>Times New Roman</vt:lpstr>
      <vt:lpstr>Office Theme</vt:lpstr>
      <vt:lpstr>EI Project Demonstration</vt:lpstr>
      <vt:lpstr>Scenario</vt:lpstr>
      <vt:lpstr>Motivation</vt:lpstr>
      <vt:lpstr>Key Processes</vt:lpstr>
      <vt:lpstr>PowerPoint Presentation</vt:lpstr>
      <vt:lpstr>Train Breakdown and Resumption of Service Process</vt:lpstr>
      <vt:lpstr>Process</vt:lpstr>
      <vt:lpstr>PowerPoint Presentation</vt:lpstr>
      <vt:lpstr>PowerPoint Presentation</vt:lpstr>
      <vt:lpstr>PowerPoint Presentation</vt:lpstr>
      <vt:lpstr>Weather Reporting Process</vt:lpstr>
      <vt:lpstr>Process</vt:lpstr>
      <vt:lpstr>PowerPoint Presentation</vt:lpstr>
      <vt:lpstr>Schedule Polling Process</vt:lpstr>
      <vt:lpstr>Process</vt:lpstr>
      <vt:lpstr>PowerPoint Presentation</vt:lpstr>
      <vt:lpstr>XML</vt:lpstr>
      <vt:lpstr>XML</vt:lpstr>
      <vt:lpstr>Data Transformation</vt:lpstr>
      <vt:lpstr>Content Routing</vt:lpstr>
      <vt:lpstr>Beyond the Labs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i-Eugene Choy</dc:creator>
  <cp:lastModifiedBy> </cp:lastModifiedBy>
  <cp:revision>57</cp:revision>
  <dcterms:created xsi:type="dcterms:W3CDTF">2018-03-17T04:12:11Z</dcterms:created>
  <dcterms:modified xsi:type="dcterms:W3CDTF">2018-04-03T05:37:49Z</dcterms:modified>
</cp:coreProperties>
</file>